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7" r:id="rId10"/>
    <p:sldId id="266" r:id="rId11"/>
    <p:sldId id="265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97C8A-ED41-4AF3-8933-6075C27EADE5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26F1D-4316-45DF-A8AD-AE296F13C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97C8A-ED41-4AF3-8933-6075C27EADE5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26F1D-4316-45DF-A8AD-AE296F13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97C8A-ED41-4AF3-8933-6075C27EADE5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26F1D-4316-45DF-A8AD-AE296F13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97C8A-ED41-4AF3-8933-6075C27EADE5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26F1D-4316-45DF-A8AD-AE296F13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97C8A-ED41-4AF3-8933-6075C27EADE5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26F1D-4316-45DF-A8AD-AE296F13C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97C8A-ED41-4AF3-8933-6075C27EADE5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26F1D-4316-45DF-A8AD-AE296F13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97C8A-ED41-4AF3-8933-6075C27EADE5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26F1D-4316-45DF-A8AD-AE296F13C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97C8A-ED41-4AF3-8933-6075C27EADE5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26F1D-4316-45DF-A8AD-AE296F13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97C8A-ED41-4AF3-8933-6075C27EADE5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26F1D-4316-45DF-A8AD-AE296F13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97C8A-ED41-4AF3-8933-6075C27EADE5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326F1D-4316-45DF-A8AD-AE296F13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0897C8A-ED41-4AF3-8933-6075C27EADE5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8326F1D-4316-45DF-A8AD-AE296F13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0897C8A-ED41-4AF3-8933-6075C27EADE5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8326F1D-4316-45DF-A8AD-AE296F13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 advClick="0" advTm="4000">
    <p:zoom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2;&#1086;&#1096;&#1072;&#1095;&#1100;&#1103;%20&#1087;&#1072;&#1087;&#1082;&#1072;\&#1082;&#1083;&#1072;&#1089;&#1089;&#1085;&#1086;&#1077;%20&#1088;&#1091;&#1082;&#1086;&#1074;&#1086;&#1076;&#1089;&#1090;&#1074;&#1086;\&#1040;&#1051;&#1052;&#1040;&#1047;\&#1087;&#1088;&#1077;&#1079;&#1077;&#1085;&#1090;&#1072;&#1094;&#1080;&#1103;_&#1072;&#1083;&#1084;&#1072;&#1079;\1.%20&#1074;&#1089;&#1090;&#1091;&#1087;&#1080;&#1090;&#1077;&#1083;&#1100;&#1085;&#1072;&#1103;%20&#1090;&#1077;&#1084;&#1072;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57356" y="2214554"/>
            <a:ext cx="584807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ШКОЛЬНЫЙ</a:t>
            </a:r>
          </a:p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СПОРТИВНЫЙ</a:t>
            </a:r>
          </a:p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КЛУБ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4500570"/>
            <a:ext cx="583204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9600" b="1" dirty="0">
                <a:ln w="10541" cmpd="sng">
                  <a:noFill/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«АЛМАЗ»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20" y="500042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Bookman Old Style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1400" b="1" dirty="0" smtClean="0">
                <a:latin typeface="Bookman Old Style" pitchFamily="18" charset="0"/>
              </a:rPr>
              <a:t>«ДРУЖНОГОРСКАЯ СРЕДНЯЯ ОБЩЕОБРАЗОВАТЕЛЬНАЯ ШКОЛА»</a:t>
            </a:r>
            <a:endParaRPr lang="ru-RU" sz="1400" b="1" dirty="0">
              <a:latin typeface="Bookman Old Style" pitchFamily="18" charset="0"/>
            </a:endParaRPr>
          </a:p>
        </p:txBody>
      </p:sp>
      <p:pic>
        <p:nvPicPr>
          <p:cNvPr id="5" name="1. вступительная тем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/>
          <p:nvPr/>
        </p:nvGrpSpPr>
        <p:grpSpPr>
          <a:xfrm>
            <a:off x="7429520" y="5857892"/>
            <a:ext cx="1500198" cy="838620"/>
            <a:chOff x="6724949" y="5429264"/>
            <a:chExt cx="2419051" cy="83862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724949" y="5429264"/>
              <a:ext cx="241905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ШКОЛЬНЫЙ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СПОРТИВНЫЙ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КЛУБ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7367891" y="5929330"/>
              <a:ext cx="11240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1600" b="1" dirty="0">
                  <a:ln w="10541" cmpd="sng">
                    <a:noFill/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  <a:reflection blurRad="6350" stA="60000" endA="900" endPos="58000" dir="5400000" sy="-100000" algn="bl" rotWithShape="0"/>
                  </a:effectLst>
                  <a:latin typeface="Bookman Old Style" pitchFamily="18" charset="0"/>
                </a:rPr>
                <a:t>«АЛМАЗ»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000232" y="428604"/>
            <a:ext cx="5105885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НАШИ ДОСТИЖЕНИЯ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2285992"/>
          <a:ext cx="8286809" cy="285752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467651"/>
                <a:gridCol w="1517395"/>
                <a:gridCol w="2944176"/>
                <a:gridCol w="1373363"/>
                <a:gridCol w="1984224"/>
              </a:tblGrid>
              <a:tr h="2857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bg1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межшкольный</a:t>
                      </a:r>
                      <a:endParaRPr lang="ru-RU" sz="1400" dirty="0">
                        <a:solidFill>
                          <a:schemeClr val="bg1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 БАСКЕТБОЛ </a:t>
                      </a:r>
                      <a:endParaRPr lang="ru-RU" sz="1400" dirty="0" smtClean="0"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Bookman Old Style" pitchFamily="18" charset="0"/>
                        </a:rPr>
                        <a:t>«</a:t>
                      </a:r>
                      <a:r>
                        <a:rPr lang="ru-RU" sz="1400" dirty="0">
                          <a:latin typeface="Bookman Old Style" pitchFamily="18" charset="0"/>
                        </a:rPr>
                        <a:t>ЛИГА ШКОЛЬНОГО СПОРТА» </a:t>
                      </a:r>
                      <a:br>
                        <a:rPr lang="ru-RU" sz="1400" dirty="0">
                          <a:latin typeface="Bookman Old Style" pitchFamily="18" charset="0"/>
                        </a:rPr>
                      </a:br>
                      <a:r>
                        <a:rPr lang="ru-RU" sz="1400" dirty="0" smtClean="0">
                          <a:latin typeface="Bookman Old Style" pitchFamily="18" charset="0"/>
                        </a:rPr>
                        <a:t>СОРЕВНОВАНИЯ</a:t>
                      </a:r>
                      <a:r>
                        <a:rPr lang="ru-RU" sz="1400" dirty="0">
                          <a:latin typeface="Bookman Old Style" pitchFamily="18" charset="0"/>
                        </a:rPr>
                        <a:t> СРЕДИ ШКОЛЬНЫХ СПОРТИВНЫХ КЛУБОВ ГАТЧИНСКОГО МУНИЦИПАЛЬНОГО РАЙОНА  7-8КЛАССЫ. </a:t>
                      </a:r>
                      <a:endParaRPr lang="ru-RU" sz="1400" dirty="0">
                        <a:solidFill>
                          <a:schemeClr val="bg1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30.10.2015г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Сиверская гимназия</a:t>
                      </a:r>
                      <a:endParaRPr lang="ru-RU" sz="1400">
                        <a:solidFill>
                          <a:schemeClr val="bg1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Девочки-1место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Мальчики-2место</a:t>
                      </a:r>
                      <a:endParaRPr lang="ru-RU" sz="1400" dirty="0">
                        <a:solidFill>
                          <a:schemeClr val="bg1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857488" y="1142984"/>
            <a:ext cx="3227165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2015-2016 гг.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00034" y="2285992"/>
          <a:ext cx="8286809" cy="2565466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467652"/>
                <a:gridCol w="1517395"/>
                <a:gridCol w="3150881"/>
                <a:gridCol w="1166658"/>
                <a:gridCol w="1984223"/>
              </a:tblGrid>
              <a:tr h="2565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2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межшкольный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БАСКЕТБОЛ «ЛИГА ШКОЛЬНОГО СПОРТА» </a:t>
                      </a:r>
                      <a:br>
                        <a:rPr lang="ru-RU" sz="1400">
                          <a:latin typeface="Bookman Old Style" pitchFamily="18" charset="0"/>
                        </a:rPr>
                      </a:br>
                      <a:r>
                        <a:rPr lang="ru-RU" sz="1400">
                          <a:latin typeface="Bookman Old Style" pitchFamily="18" charset="0"/>
                        </a:rPr>
                        <a:t> СОРЕВНОВАНИЯ СРЕДИ ШКОЛЬНЫХ СПОРТИВНЫХ КЛУБОВ ГАТЧИНСКОГО МУНИЦИПАЛЬНОГО РАЙОНА  5-6КЛАССЫ.  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13.11.2015г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Сиверская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гимназия             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Мальчики и девочки нашей школы заняли ПЕРВЫЕ места и вышли в финал </a:t>
                      </a:r>
                      <a:br>
                        <a:rPr lang="ru-RU" sz="1400" dirty="0">
                          <a:latin typeface="Bookman Old Style" pitchFamily="18" charset="0"/>
                        </a:rPr>
                      </a:br>
                      <a:r>
                        <a:rPr lang="ru-RU" sz="1400" dirty="0">
                          <a:latin typeface="Bookman Old Style" pitchFamily="18" charset="0"/>
                        </a:rPr>
                        <a:t>Гатчинского Муниципального района. </a:t>
                      </a:r>
                      <a:endParaRPr lang="ru-RU" sz="14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00034" y="2727960"/>
          <a:ext cx="8358245" cy="1472184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471683"/>
                <a:gridCol w="1530476"/>
                <a:gridCol w="3178043"/>
                <a:gridCol w="1176715"/>
                <a:gridCol w="2001328"/>
              </a:tblGrid>
              <a:tr h="1002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3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межшкольный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БАСКЕТБОЛ «ЛИГА ШКОЛЬНОГО СПОРТА» </a:t>
                      </a:r>
                      <a:br>
                        <a:rPr lang="ru-RU" sz="1400"/>
                      </a:br>
                      <a:r>
                        <a:rPr lang="ru-RU" sz="1400"/>
                        <a:t> СОРЕВНОВАНИЯ СРЕДИ ШКОЛЬНЫХ СПОРТИВНЫХ КЛУБОВ </a:t>
                      </a:r>
                      <a:br>
                        <a:rPr lang="ru-RU" sz="1400"/>
                      </a:br>
                      <a:r>
                        <a:rPr lang="ru-RU" sz="1400"/>
                        <a:t>ГАТЧИНСКОГО МУНИЦИПАЛЬНОГО РАЙОНА  5-6 КЛАССЫ. 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15.11.2015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г.Гатчина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Девочки второе место в ГМР.</a:t>
                      </a:r>
                      <a:endParaRPr lang="ru-RU" sz="14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00034" y="2727960"/>
          <a:ext cx="8358245" cy="1962912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471683"/>
                <a:gridCol w="1530476"/>
                <a:gridCol w="3178043"/>
                <a:gridCol w="1176715"/>
                <a:gridCol w="2001328"/>
              </a:tblGrid>
              <a:tr h="835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4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межшкольный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БАДМИНТОН «ЛИГА ШКОЛЬНОГО СПОРТА»    СОРЕВНОВАНИЯ СРЕДИ ШКОЛЬНЫХ СПОРТИВНЫХ КЛУБОВ </a:t>
                      </a:r>
                      <a:br>
                        <a:rPr lang="ru-RU" sz="1400">
                          <a:latin typeface="Bookman Old Style" pitchFamily="18" charset="0"/>
                        </a:rPr>
                      </a:br>
                      <a:r>
                        <a:rPr lang="ru-RU" sz="1400">
                          <a:latin typeface="Bookman Old Style" pitchFamily="18" charset="0"/>
                        </a:rPr>
                        <a:t>ГАТЧИНСКОГО МУНИЦИПАЛЬНОГО РАЙОНА  7-8КЛАССЫ. 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21.11.2015г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Девочки 1 место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Мальчики 1место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в группе</a:t>
                      </a:r>
                      <a:endParaRPr lang="ru-RU" sz="14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00034" y="2727960"/>
          <a:ext cx="8286809" cy="1962912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467652"/>
                <a:gridCol w="1517395"/>
                <a:gridCol w="3150881"/>
                <a:gridCol w="1166658"/>
                <a:gridCol w="1984223"/>
              </a:tblGrid>
              <a:tr h="1002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5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межшкольный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БАДМИНТОН «ЛИГА ШКОЛЬНОГО СПОРТА» </a:t>
                      </a:r>
                      <a:br>
                        <a:rPr lang="ru-RU" sz="1400">
                          <a:latin typeface="Bookman Old Style" pitchFamily="18" charset="0"/>
                        </a:rPr>
                      </a:br>
                      <a:r>
                        <a:rPr lang="ru-RU" sz="1400">
                          <a:latin typeface="Bookman Old Style" pitchFamily="18" charset="0"/>
                        </a:rPr>
                        <a:t>СОРЕВНОВАНИЯ СРЕДИ ШКОЛЬНЫХ СПОРТИВНЫХ КЛУБОВ </a:t>
                      </a:r>
                      <a:br>
                        <a:rPr lang="ru-RU" sz="1400">
                          <a:latin typeface="Bookman Old Style" pitchFamily="18" charset="0"/>
                        </a:rPr>
                      </a:br>
                      <a:r>
                        <a:rPr lang="ru-RU" sz="1400">
                          <a:latin typeface="Bookman Old Style" pitchFamily="18" charset="0"/>
                        </a:rPr>
                        <a:t>ГАТЧИНСКОГО МУНИЦИПАЛЬНОГО РАЙОНА 5-6 КЛАССЫ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11.12.2015г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г.Гатчина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Девочки 3 место в ГМР.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Мальчики 4 место.</a:t>
                      </a:r>
                      <a:endParaRPr lang="ru-RU" sz="14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00034" y="2727960"/>
          <a:ext cx="8358245" cy="1962912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471683"/>
                <a:gridCol w="1530476"/>
                <a:gridCol w="3178043"/>
                <a:gridCol w="1176715"/>
                <a:gridCol w="2001328"/>
              </a:tblGrid>
              <a:tr h="1002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6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межшкольный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ЛЫЖНЫЕ ГОНКИ «ЛИГА ШКОЛЬНОГО СПОРТА»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СОРЕВНОВАНИЯ СРЕДИ ШКОЛЬНЫХ СПОРТИВНЫХ КЛУБОВ </a:t>
                      </a:r>
                      <a:br>
                        <a:rPr lang="ru-RU" sz="1400">
                          <a:latin typeface="Bookman Old Style" pitchFamily="18" charset="0"/>
                        </a:rPr>
                      </a:br>
                      <a:r>
                        <a:rPr lang="ru-RU" sz="1400">
                          <a:latin typeface="Bookman Old Style" pitchFamily="18" charset="0"/>
                        </a:rPr>
                        <a:t>ГАТЧИНСКОГО МУНИЦИПАЛЬНОГО РАЙОНА  7-8КЛАССЫ. 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25.02.2016г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г.Гатчина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1 место в ГМР по второй группе школ.</a:t>
                      </a:r>
                      <a:endParaRPr lang="ru-RU" sz="14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00034" y="2727960"/>
          <a:ext cx="8286809" cy="1962912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467652"/>
                <a:gridCol w="1517395"/>
                <a:gridCol w="3150881"/>
                <a:gridCol w="1166658"/>
                <a:gridCol w="1984223"/>
              </a:tblGrid>
              <a:tr h="1002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7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межшкольный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ФЛОРБОЛ «ЛИГА ШКОЛЬНОГО СПОРТА» </a:t>
                      </a:r>
                      <a:br>
                        <a:rPr lang="ru-RU" sz="1400">
                          <a:latin typeface="Bookman Old Style" pitchFamily="18" charset="0"/>
                        </a:rPr>
                      </a:br>
                      <a:r>
                        <a:rPr lang="ru-RU" sz="1400">
                          <a:latin typeface="Bookman Old Style" pitchFamily="18" charset="0"/>
                        </a:rPr>
                        <a:t>СОРЕВНОВАНИЯ СРЕДИ ШКОЛЬНЫХ СПОРТИВНЫХ КЛУБОВ </a:t>
                      </a:r>
                      <a:br>
                        <a:rPr lang="ru-RU" sz="1400">
                          <a:latin typeface="Bookman Old Style" pitchFamily="18" charset="0"/>
                        </a:rPr>
                      </a:br>
                      <a:r>
                        <a:rPr lang="ru-RU" sz="1400">
                          <a:latin typeface="Bookman Old Style" pitchFamily="18" charset="0"/>
                        </a:rPr>
                        <a:t>ГАТЧИНСКОГО МУНИЦИПАЛЬНОГО РАЙОНА 5-6 КЛАССЫ. 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19.03.2016г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Сиверская ООШ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Девочки 1 место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Мальчики 2место</a:t>
                      </a:r>
                      <a:endParaRPr lang="ru-RU" sz="14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500034" y="3166110"/>
          <a:ext cx="8286809" cy="1905964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467652"/>
                <a:gridCol w="1517395"/>
                <a:gridCol w="3150881"/>
                <a:gridCol w="1166658"/>
                <a:gridCol w="1984223"/>
              </a:tblGrid>
              <a:tr h="19059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8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межшкольный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2625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ФЛОРБОЛ «ЛИГА ШКОЛЬНОГО СПОРТА» среди учашихся 7-8 классов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09.04.16г.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man Old Style" pitchFamily="18" charset="0"/>
                        </a:rPr>
                        <a:t>Дружная Горка</a:t>
                      </a:r>
                      <a:endParaRPr lang="ru-RU" sz="14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Девочки-2место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man Old Style" pitchFamily="18" charset="0"/>
                        </a:rPr>
                        <a:t>Мальчики-3место</a:t>
                      </a:r>
                      <a:endParaRPr lang="ru-RU" sz="14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5412" marR="65412" marT="0" marB="0"/>
                </a:tc>
              </a:tr>
            </a:tbl>
          </a:graphicData>
        </a:graphic>
      </p:graphicFrame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/>
          <p:nvPr/>
        </p:nvGrpSpPr>
        <p:grpSpPr>
          <a:xfrm>
            <a:off x="7429520" y="5857892"/>
            <a:ext cx="1500198" cy="838620"/>
            <a:chOff x="6724949" y="5429264"/>
            <a:chExt cx="2419051" cy="83862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724949" y="5429264"/>
              <a:ext cx="241905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ШКОЛЬНЫЙ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СПОРТИВНЫЙ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КЛУБ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7367891" y="5929330"/>
              <a:ext cx="11240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1600" b="1" dirty="0">
                  <a:ln w="10541" cmpd="sng">
                    <a:noFill/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  <a:reflection blurRad="6350" stA="60000" endA="900" endPos="58000" dir="5400000" sy="-100000" algn="bl" rotWithShape="0"/>
                  </a:effectLst>
                  <a:latin typeface="Bookman Old Style" pitchFamily="18" charset="0"/>
                </a:rPr>
                <a:t>«АЛМАЗ»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071670" y="357166"/>
            <a:ext cx="5105885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НАШИ ДОСТИЖЕНИЯ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8" name="Рисунок 7" descr="RyI4dxFcrc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1214422"/>
            <a:ext cx="4338650" cy="5094136"/>
          </a:xfrm>
          <a:prstGeom prst="rect">
            <a:avLst/>
          </a:prstGeom>
        </p:spPr>
      </p:pic>
      <p:pic>
        <p:nvPicPr>
          <p:cNvPr id="9" name="Рисунок 8" descr="tr8Jzka3Kb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1214422"/>
            <a:ext cx="4338650" cy="5245234"/>
          </a:xfrm>
          <a:prstGeom prst="rect">
            <a:avLst/>
          </a:prstGeom>
        </p:spPr>
      </p:pic>
      <p:pic>
        <p:nvPicPr>
          <p:cNvPr id="10" name="Рисунок 9" descr="u3reAQmZ81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1214422"/>
            <a:ext cx="4338650" cy="5234441"/>
          </a:xfrm>
          <a:prstGeom prst="rect">
            <a:avLst/>
          </a:prstGeom>
        </p:spPr>
      </p:pic>
      <p:pic>
        <p:nvPicPr>
          <p:cNvPr id="11" name="Рисунок 10" descr="wXTsmJycmB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8860" y="1285860"/>
            <a:ext cx="4358460" cy="5214974"/>
          </a:xfrm>
          <a:prstGeom prst="rect">
            <a:avLst/>
          </a:prstGeom>
        </p:spPr>
      </p:pic>
      <p:pic>
        <p:nvPicPr>
          <p:cNvPr id="12" name="Рисунок 11" descr="L7a02MUdFv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224" y="1428735"/>
            <a:ext cx="7858180" cy="5230113"/>
          </a:xfrm>
          <a:prstGeom prst="rect">
            <a:avLst/>
          </a:prstGeom>
        </p:spPr>
      </p:pic>
      <p:pic>
        <p:nvPicPr>
          <p:cNvPr id="13" name="Рисунок 12" descr="xQMU0eXIKA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8926" y="1142984"/>
            <a:ext cx="3568588" cy="5361760"/>
          </a:xfrm>
          <a:prstGeom prst="rect">
            <a:avLst/>
          </a:prstGeom>
        </p:spPr>
      </p:pic>
      <p:pic>
        <p:nvPicPr>
          <p:cNvPr id="14" name="Рисунок 13" descr="lsQxLiRrBZI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28926" y="1142984"/>
            <a:ext cx="3661063" cy="5500702"/>
          </a:xfrm>
          <a:prstGeom prst="rect">
            <a:avLst/>
          </a:prstGeom>
        </p:spPr>
      </p:pic>
      <p:pic>
        <p:nvPicPr>
          <p:cNvPr id="15" name="Рисунок 14" descr="sh99sizeoXk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7224" y="1375461"/>
            <a:ext cx="7858180" cy="5230113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/>
          <p:nvPr/>
        </p:nvGrpSpPr>
        <p:grpSpPr>
          <a:xfrm>
            <a:off x="7429520" y="5857892"/>
            <a:ext cx="1500198" cy="838620"/>
            <a:chOff x="6724949" y="5429264"/>
            <a:chExt cx="2419051" cy="83862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724949" y="5429264"/>
              <a:ext cx="241905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ШКОЛЬНЫЙ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СПОРТИВНЫЙ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КЛУБ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7367891" y="5929330"/>
              <a:ext cx="11240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1600" b="1" dirty="0">
                  <a:ln w="10541" cmpd="sng">
                    <a:noFill/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  <a:reflection blurRad="6350" stA="60000" endA="900" endPos="58000" dir="5400000" sy="-100000" algn="bl" rotWithShape="0"/>
                  </a:effectLst>
                  <a:latin typeface="Bookman Old Style" pitchFamily="18" charset="0"/>
                </a:rPr>
                <a:t>«АЛМАЗ»</a:t>
              </a: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785918" y="571480"/>
            <a:ext cx="5557932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0541" cmpd="sng">
                  <a:noFill/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ДОБРО</a:t>
            </a:r>
          </a:p>
          <a:p>
            <a:pPr lvl="0" algn="ctr"/>
            <a:r>
              <a:rPr lang="ru-RU" sz="5400" b="1" dirty="0" smtClean="0">
                <a:ln w="10541" cmpd="sng">
                  <a:noFill/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ПОЖАЛОВАТЬ</a:t>
            </a:r>
          </a:p>
          <a:p>
            <a:pPr lvl="0" algn="ctr"/>
            <a:r>
              <a:rPr lang="ru-RU" sz="5400" b="1" dirty="0" smtClean="0">
                <a:ln w="10541" cmpd="sng">
                  <a:noFill/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В НАШ</a:t>
            </a:r>
          </a:p>
          <a:p>
            <a:pPr lvl="0" algn="ctr"/>
            <a:r>
              <a:rPr lang="ru-RU" sz="5400" b="1" dirty="0" smtClean="0">
                <a:ln w="10541" cmpd="sng">
                  <a:noFill/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  <a:reflection blurRad="6350" stA="60000" endA="900" endPos="58000" dir="5400000" sy="-100000" algn="bl" rotWithShape="0"/>
                </a:effectLst>
                <a:latin typeface="Bookman Old Style" pitchFamily="18" charset="0"/>
              </a:rPr>
              <a:t>КЛУБ!</a:t>
            </a:r>
            <a:endParaRPr lang="ru-RU" sz="5400" b="1" dirty="0">
              <a:ln w="10541" cmpd="sng">
                <a:noFill/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innerShdw blurRad="63500" dist="50800" dir="2700000">
                  <a:prstClr val="black">
                    <a:alpha val="50000"/>
                  </a:prstClr>
                </a:innerShdw>
                <a:reflection blurRad="6350" stA="60000" endA="900" endPos="58000" dir="5400000" sy="-100000" algn="bl" rotWithShape="0"/>
              </a:effectLst>
              <a:latin typeface="Bookman Old Style" pitchFamily="18" charset="0"/>
            </a:endParaRPr>
          </a:p>
        </p:txBody>
      </p:sp>
      <p:pic>
        <p:nvPicPr>
          <p:cNvPr id="8" name="Рисунок 7" descr="alma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4357694"/>
            <a:ext cx="2400292" cy="22325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357166"/>
            <a:ext cx="4075155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ЭМБЛЕМА КЛУБА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3" name="Рисунок 2" descr="IMG_12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214422"/>
            <a:ext cx="5829316" cy="5421891"/>
          </a:xfrm>
          <a:prstGeom prst="ellipse">
            <a:avLst/>
          </a:prstGeom>
          <a:ln>
            <a:noFill/>
          </a:ln>
          <a:effectLst/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429520" y="5857892"/>
            <a:ext cx="1500198" cy="838620"/>
            <a:chOff x="6724949" y="5429264"/>
            <a:chExt cx="2419051" cy="83862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6724949" y="5429264"/>
              <a:ext cx="241905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ШКОЛЬНЫЙ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СПОРТИВНЫЙ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КЛУБ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7367891" y="5929330"/>
              <a:ext cx="11240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1600" b="1" dirty="0">
                  <a:ln w="10541" cmpd="sng">
                    <a:noFill/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  <a:reflection blurRad="6350" stA="60000" endA="900" endPos="58000" dir="5400000" sy="-100000" algn="bl" rotWithShape="0"/>
                  </a:effectLst>
                  <a:latin typeface="Bookman Old Style" pitchFamily="18" charset="0"/>
                </a:rPr>
                <a:t>«АЛМАЗ»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85720" y="428604"/>
            <a:ext cx="3374642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ДЕВИЗ КЛУБА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1357298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innerShdw blurRad="114300">
                    <a:prstClr val="black"/>
                  </a:innerShdw>
                </a:effectLst>
                <a:latin typeface="Bookman Old Style" pitchFamily="18" charset="0"/>
              </a:rPr>
              <a:t>«Алмаз - яркие грани наши побед»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2857496"/>
            <a:ext cx="2281394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РЕЧЕВКА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4071942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innerShdw blurRad="114300">
                    <a:prstClr val="black"/>
                  </a:innerShdw>
                </a:effectLst>
                <a:latin typeface="Bookman Old Style" pitchFamily="18" charset="0"/>
              </a:rPr>
              <a:t>«</a:t>
            </a:r>
            <a:r>
              <a:rPr lang="ru-RU" sz="2800" b="1" dirty="0">
                <a:effectLst>
                  <a:innerShdw blurRad="114300">
                    <a:prstClr val="black"/>
                  </a:innerShdw>
                </a:effectLst>
                <a:latin typeface="Bookman Old Style" pitchFamily="18" charset="0"/>
              </a:rPr>
              <a:t>Нет крепче духом и слаженней нас!</a:t>
            </a:r>
          </a:p>
          <a:p>
            <a:pPr algn="ctr"/>
            <a:r>
              <a:rPr lang="ru-RU" sz="2800" b="1" dirty="0">
                <a:effectLst>
                  <a:innerShdw blurRad="114300">
                    <a:prstClr val="black"/>
                  </a:innerShdw>
                </a:effectLst>
                <a:latin typeface="Bookman Old Style" pitchFamily="18" charset="0"/>
              </a:rPr>
              <a:t>Всех побеждает команда «АЛМАЗ»</a:t>
            </a:r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2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2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429520" y="5857892"/>
            <a:ext cx="1500198" cy="838620"/>
            <a:chOff x="6724949" y="5429264"/>
            <a:chExt cx="2419051" cy="83862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6724949" y="5429264"/>
              <a:ext cx="241905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ШКОЛЬНЫЙ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СПОРТИВНЫЙ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КЛУБ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7367891" y="5929330"/>
              <a:ext cx="11240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1600" b="1" dirty="0">
                  <a:ln w="10541" cmpd="sng">
                    <a:noFill/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  <a:reflection blurRad="6350" stA="60000" endA="900" endPos="58000" dir="5400000" sy="-100000" algn="bl" rotWithShape="0"/>
                  </a:effectLst>
                  <a:latin typeface="Bookman Old Style" pitchFamily="18" charset="0"/>
                </a:rPr>
                <a:t>«АЛМАЗ»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85720" y="428604"/>
            <a:ext cx="3050835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ФЛАГ КЛУБА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0" name="Рисунок 9" descr="d8kkllfW_-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149896"/>
            <a:ext cx="6013448" cy="4655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429520" y="5857892"/>
            <a:ext cx="1500198" cy="838620"/>
            <a:chOff x="6724949" y="5429264"/>
            <a:chExt cx="2419051" cy="83862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6724949" y="5429264"/>
              <a:ext cx="241905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ШКОЛЬНЫЙ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СПОРТИВНЫЙ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КЛУБ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7367891" y="5929330"/>
              <a:ext cx="11240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1600" b="1" dirty="0">
                  <a:ln w="10541" cmpd="sng">
                    <a:noFill/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  <a:reflection blurRad="6350" stA="60000" endA="900" endPos="58000" dir="5400000" sy="-100000" algn="bl" rotWithShape="0"/>
                  </a:effectLst>
                  <a:latin typeface="Bookman Old Style" pitchFamily="18" charset="0"/>
                </a:rPr>
                <a:t>«АЛМАЗ»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85720" y="428604"/>
            <a:ext cx="3467616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ФОРМА КЛУБА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7" name="Рисунок 6" descr="wTunZT43E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372" y="357166"/>
            <a:ext cx="3661078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W_n5mn_ttW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786058"/>
            <a:ext cx="279070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9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9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9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6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69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429520" y="5857892"/>
            <a:ext cx="1500198" cy="838620"/>
            <a:chOff x="6724949" y="5429264"/>
            <a:chExt cx="2419051" cy="83862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6724949" y="5429264"/>
              <a:ext cx="241905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ШКОЛЬНЫЙ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СПОРТИВНЫЙ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КЛУБ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7367891" y="5929330"/>
              <a:ext cx="11240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1600" b="1" dirty="0">
                  <a:ln w="10541" cmpd="sng">
                    <a:noFill/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  <a:reflection blurRad="6350" stA="60000" endA="900" endPos="58000" dir="5400000" sy="-100000" algn="bl" rotWithShape="0"/>
                  </a:effectLst>
                  <a:latin typeface="Bookman Old Style" pitchFamily="18" charset="0"/>
                </a:rPr>
                <a:t>«АЛМАЗ»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85720" y="428604"/>
            <a:ext cx="7883890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КРАТКАЯ ИНФОРМАЦИЯ О КЛУБЕ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428736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Школьный спортивный клуб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«АЛМАЗ» создан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МБОУ «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Дружногорская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СОШ» в 2014 году 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 flipH="1">
            <a:off x="428596" y="2928934"/>
            <a:ext cx="828680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Основной целью ШСКА является: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►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организация и совершенствование спортивно-массовой работы в школе,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►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пропаганда здорового образа жизни,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►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укрепление здоровья обучающихся,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►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повышение их работоспособности,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►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повышение спортивного мастерства членов ШСКА.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2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3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429520" y="5857892"/>
            <a:ext cx="1500198" cy="838620"/>
            <a:chOff x="6724949" y="5429264"/>
            <a:chExt cx="2419051" cy="83862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6724949" y="5429264"/>
              <a:ext cx="241905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ШКОЛЬНЫЙ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СПОРТИВНЫЙ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КЛУБ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7367891" y="5929330"/>
              <a:ext cx="11240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1600" b="1" dirty="0">
                  <a:ln w="10541" cmpd="sng">
                    <a:noFill/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  <a:reflection blurRad="6350" stA="60000" endA="900" endPos="58000" dir="5400000" sy="-100000" algn="bl" rotWithShape="0"/>
                  </a:effectLst>
                  <a:latin typeface="Bookman Old Style" pitchFamily="18" charset="0"/>
                </a:rPr>
                <a:t>«АЛМАЗ»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85720" y="428604"/>
            <a:ext cx="3550972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ВИДЫ СПОРТА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1285860"/>
            <a:ext cx="728667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r>
              <a:rPr lang="ru-RU" sz="2000" b="1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    БАСКЕТБОЛ</a:t>
            </a: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endParaRPr lang="ru-RU" sz="2000" b="1" dirty="0"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r>
              <a:rPr lang="ru-RU" sz="2000" b="1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    ВОЛЕЙБОЛ</a:t>
            </a: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endParaRPr lang="ru-RU" sz="2000" b="1" dirty="0"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r>
              <a:rPr lang="ru-RU" sz="2000" b="1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    БАДМИНТОН</a:t>
            </a: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endParaRPr lang="ru-RU" sz="2000" b="1" dirty="0"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r>
              <a:rPr lang="ru-RU" sz="2000" b="1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    НАСТОЛЬНЫЙ ТЕННИС</a:t>
            </a: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endParaRPr lang="ru-RU" sz="2000" b="1" dirty="0"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r>
              <a:rPr lang="ru-RU" sz="2000" b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2000" b="1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   ХОККЕЙ В ВАЛЕНКАХ</a:t>
            </a: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endParaRPr lang="ru-RU" sz="2000" b="1" dirty="0"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r>
              <a:rPr lang="ru-RU" sz="2000" b="1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    ХОККЕЙ В ЗАЛЕ (ФЛОРБОЛ)</a:t>
            </a: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endParaRPr lang="ru-RU" sz="2000" b="1" dirty="0"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r>
              <a:rPr lang="ru-RU" sz="2000" b="1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    МИНИ-ФУТБОЛ</a:t>
            </a: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endParaRPr lang="ru-RU" sz="2000" b="1" dirty="0"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r>
              <a:rPr lang="ru-RU" sz="2000" b="1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    ЛЫЖНЫЕ ГОНКИ</a:t>
            </a: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endParaRPr lang="ru-RU" sz="2000" b="1" dirty="0"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  <a:p>
            <a:pPr>
              <a:buClr>
                <a:schemeClr val="tx1"/>
              </a:buClr>
              <a:buSzPct val="200000"/>
              <a:buFont typeface="Webdings" pitchFamily="18" charset="2"/>
              <a:buChar char=""/>
            </a:pPr>
            <a:r>
              <a:rPr lang="ru-RU" sz="2000" b="1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    ЛЕГКАЯ АТЛЕТИКА</a:t>
            </a:r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75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25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50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75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75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750"/>
                            </p:stCondLst>
                            <p:childTnLst>
                              <p:par>
                                <p:cTn id="5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5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7429520" y="5857892"/>
            <a:ext cx="1500198" cy="838620"/>
            <a:chOff x="6724949" y="5429264"/>
            <a:chExt cx="2419051" cy="83862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724949" y="5429264"/>
              <a:ext cx="241905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ШКОЛЬНЫЙ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СПОРТИВНЫЙ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КЛУБ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7367891" y="5929330"/>
              <a:ext cx="11240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1600" b="1" dirty="0">
                  <a:ln w="10541" cmpd="sng">
                    <a:noFill/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  <a:reflection blurRad="6350" stA="60000" endA="900" endPos="58000" dir="5400000" sy="-100000" algn="bl" rotWithShape="0"/>
                  </a:effectLst>
                  <a:latin typeface="Bookman Old Style" pitchFamily="18" charset="0"/>
                </a:rPr>
                <a:t>«АЛМАЗ»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428596" y="428604"/>
            <a:ext cx="8470589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МАТЕРИАЛЬНО-ТЕХНИЧЕСКАЯ БАЗА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428736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Для занятий различными видами спорта участникам клуба предоставляются оборудованный инвентарем спортивный зал и специально обустроенная спортивная площадка на пришкольной территории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" name="Рисунок 9" descr="sizlc0Qc5y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286333"/>
            <a:ext cx="8099428" cy="5390679"/>
          </a:xfrm>
          <a:prstGeom prst="rect">
            <a:avLst/>
          </a:prstGeom>
        </p:spPr>
      </p:pic>
      <p:pic>
        <p:nvPicPr>
          <p:cNvPr id="11" name="Рисунок 10" descr="C0l0SpAxeX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285859"/>
            <a:ext cx="8072494" cy="5372753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20"/>
                            </p:stCondLst>
                            <p:childTnLst>
                              <p:par>
                                <p:cTn id="17" presetID="47" presetClass="exit" presetSubtype="0" fill="hold" grpId="3" nodeType="afterEffect">
                                  <p:stCondLst>
                                    <p:cond delay="9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2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20"/>
                            </p:stCondLst>
                            <p:childTnLst>
                              <p:par>
                                <p:cTn id="28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52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020"/>
                            </p:stCondLst>
                            <p:childTnLst>
                              <p:par>
                                <p:cTn id="39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/>
          <p:nvPr/>
        </p:nvGrpSpPr>
        <p:grpSpPr>
          <a:xfrm>
            <a:off x="7429520" y="5857892"/>
            <a:ext cx="1500198" cy="838620"/>
            <a:chOff x="6724949" y="5429264"/>
            <a:chExt cx="2419051" cy="83862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724949" y="5429264"/>
              <a:ext cx="241905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ШКОЛЬНЫЙ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СПОРТИВНЫЙ</a:t>
              </a:r>
            </a:p>
            <a:p>
              <a:pPr algn="ctr"/>
              <a:r>
                <a:rPr lang="ru-RU" sz="1000" b="1" dirty="0" smtClean="0">
                  <a:ln/>
                  <a:solidFill>
                    <a:schemeClr val="accent3"/>
                  </a:solidFill>
                  <a:latin typeface="Bookman Old Style" pitchFamily="18" charset="0"/>
                </a:rPr>
                <a:t>КЛУБ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7367891" y="5929330"/>
              <a:ext cx="11240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1600" b="1" dirty="0">
                  <a:ln w="10541" cmpd="sng">
                    <a:noFill/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  <a:reflection blurRad="6350" stA="60000" endA="900" endPos="58000" dir="5400000" sy="-100000" algn="bl" rotWithShape="0"/>
                  </a:effectLst>
                  <a:latin typeface="Bookman Old Style" pitchFamily="18" charset="0"/>
                </a:rPr>
                <a:t>«АЛМАЗ»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285852" y="428604"/>
            <a:ext cx="6771405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Bookman Old Style" pitchFamily="18" charset="0"/>
              </a:rPr>
              <a:t>СОЦИАЛЬНОЕ ПАРТНЕРСТВО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1214422"/>
            <a:ext cx="828680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ahoma" pitchFamily="34" charset="0"/>
              </a:rPr>
              <a:t>Клуб "Алмаз" сотрудничает в тесном контакте с районной ДЮСШ, спортивной школой "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ahoma" pitchFamily="34" charset="0"/>
              </a:rPr>
              <a:t>Росич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ahoma" pitchFamily="34" charset="0"/>
              </a:rPr>
              <a:t>".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Calibri" pitchFamily="34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ahoma" pitchFamily="34" charset="0"/>
              </a:rPr>
              <a:t>Учащиеся школьного клуба "Алмаз" принимают участие в районных, областных ,окружных и всероссийских соревнованиях.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Bookman Old Style" pitchFamily="18" charset="0"/>
              <a:ea typeface="Calibri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SzPct val="115000"/>
              <a:buFont typeface="Webdings" pitchFamily="18" charset="2"/>
              <a:buChar char="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Альбекова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 Вероника выступала в г.Нальчике на первенстве России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SzPct val="115000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Bookman Old Style" pitchFamily="18" charset="0"/>
              <a:ea typeface="Calibri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SzPct val="115000"/>
              <a:buFont typeface="Webdings" pitchFamily="18" charset="2"/>
              <a:buChar char="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Никазов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Миран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 ,Тимофеев Сергей 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Дубень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 Валерия победители и призёры областных первенств по дзюдо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SzPct val="115000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SzPct val="115000"/>
              <a:buFont typeface="Webdings" pitchFamily="18" charset="2"/>
              <a:buChar char="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   Сборная команда школьного клуба «Алмаз» по баскетболу девочки 2003года рождения и моложе- призёры области среди ДЮСШ.</a:t>
            </a:r>
            <a:endParaRPr kumimoji="0" lang="ru-RU" sz="5400" b="1" i="0" u="none" strike="noStrike" cap="none" normalizeH="0" baseline="0" dirty="0" smtClean="0">
              <a:ln>
                <a:noFill/>
              </a:ln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9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9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9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0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0"/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0" fill="hold"/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0" fill="hold"/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uiExpand="1" build="p" advAuto="300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268</TotalTime>
  <Words>434</Words>
  <Application>Microsoft Office PowerPoint</Application>
  <PresentationFormat>Экран (4:3)</PresentationFormat>
  <Paragraphs>156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44</cp:revision>
  <dcterms:created xsi:type="dcterms:W3CDTF">2016-04-10T18:44:14Z</dcterms:created>
  <dcterms:modified xsi:type="dcterms:W3CDTF">2016-04-11T18:40:06Z</dcterms:modified>
</cp:coreProperties>
</file>